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880"/>
        <p:guide pos="2160"/>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18573-BAFD-4E18-8E8D-62DC8F12587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AE293B2F-F0DD-4339-8F55-7FD7F2901C30}">
      <dgm:prSet phldrT="[Текст]"/>
      <dgm:spPr/>
      <dgm:t>
        <a:bodyPr/>
        <a:lstStyle/>
        <a:p>
          <a:endParaRPr lang="ru-RU" dirty="0"/>
        </a:p>
      </dgm:t>
    </dgm:pt>
    <dgm:pt modelId="{9916D5F7-F701-44F1-97D2-B6A2BE15CA43}" type="parTrans" cxnId="{A7E12064-36BF-495D-8282-1AA5E59C107F}">
      <dgm:prSet/>
      <dgm:spPr/>
      <dgm:t>
        <a:bodyPr/>
        <a:lstStyle/>
        <a:p>
          <a:endParaRPr lang="ru-RU"/>
        </a:p>
      </dgm:t>
    </dgm:pt>
    <dgm:pt modelId="{A3A22557-3BAE-4FF6-8698-D5D5E8EB6928}" type="sibTrans" cxnId="{A7E12064-36BF-495D-8282-1AA5E59C107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dgm:spPr>
      <dgm:t>
        <a:bodyPr/>
        <a:lstStyle/>
        <a:p>
          <a:endParaRPr lang="ru-RU"/>
        </a:p>
      </dgm:t>
    </dgm:pt>
    <dgm:pt modelId="{9C39DAFB-85F5-4329-80E1-168261AA369E}">
      <dgm:prSet phldrT="[Текст]"/>
      <dgm:spPr/>
      <dgm:t>
        <a:bodyPr/>
        <a:lstStyle/>
        <a:p>
          <a:r>
            <a:rPr lang="ru-RU" dirty="0" smtClean="0"/>
            <a:t>Голова</a:t>
          </a:r>
          <a:endParaRPr lang="ru-RU" dirty="0"/>
        </a:p>
      </dgm:t>
    </dgm:pt>
    <dgm:pt modelId="{337F3CE4-2CE8-4123-A9E7-5F4A61DB8666}" type="parTrans" cxnId="{25FD8BFF-B6FB-414A-93C3-45D11BAC2994}">
      <dgm:prSet/>
      <dgm:spPr/>
      <dgm:t>
        <a:bodyPr/>
        <a:lstStyle/>
        <a:p>
          <a:endParaRPr lang="ru-RU"/>
        </a:p>
      </dgm:t>
    </dgm:pt>
    <dgm:pt modelId="{417851FD-0E30-4C9C-A073-CEE522B93F14}" type="sibTrans" cxnId="{25FD8BFF-B6FB-414A-93C3-45D11BAC2994}">
      <dgm:prSet/>
      <dgm:spPr/>
      <dgm:t>
        <a:bodyPr/>
        <a:lstStyle/>
        <a:p>
          <a:endParaRPr lang="ru-RU"/>
        </a:p>
      </dgm:t>
    </dgm:pt>
    <dgm:pt modelId="{EB544381-B1AF-4A04-B2F5-6507182306CD}">
      <dgm:prSet phldrT="[Текст]"/>
      <dgm:spPr/>
      <dgm:t>
        <a:bodyPr/>
        <a:lstStyle/>
        <a:p>
          <a:r>
            <a:rPr lang="ru-RU" dirty="0" smtClean="0"/>
            <a:t>Брюшко</a:t>
          </a:r>
          <a:endParaRPr lang="ru-RU" dirty="0"/>
        </a:p>
      </dgm:t>
    </dgm:pt>
    <dgm:pt modelId="{0AB94E35-C7FA-4A75-B58E-3633D19A26F9}" type="parTrans" cxnId="{D221FF18-DCEF-4AF1-A043-9B0B05460EFB}">
      <dgm:prSet/>
      <dgm:spPr/>
      <dgm:t>
        <a:bodyPr/>
        <a:lstStyle/>
        <a:p>
          <a:endParaRPr lang="ru-RU"/>
        </a:p>
      </dgm:t>
    </dgm:pt>
    <dgm:pt modelId="{68379993-0B0D-4BD3-9393-083BC22A6989}" type="sibTrans" cxnId="{D221FF18-DCEF-4AF1-A043-9B0B05460EFB}">
      <dgm:prSet/>
      <dgm:spPr/>
      <dgm:t>
        <a:bodyPr/>
        <a:lstStyle/>
        <a:p>
          <a:endParaRPr lang="ru-RU"/>
        </a:p>
      </dgm:t>
    </dgm:pt>
    <dgm:pt modelId="{401C5307-4C7B-4B83-BF38-6F45CC1FDA9C}">
      <dgm:prSet phldrT="[Текст]"/>
      <dgm:spPr/>
      <dgm:t>
        <a:bodyPr/>
        <a:lstStyle/>
        <a:p>
          <a:r>
            <a:rPr lang="ru-RU" dirty="0" smtClean="0"/>
            <a:t>Грудь</a:t>
          </a:r>
          <a:endParaRPr lang="ru-RU" dirty="0"/>
        </a:p>
      </dgm:t>
    </dgm:pt>
    <dgm:pt modelId="{62C5FEB4-4AE0-4E98-98A9-D112312ACE12}" type="parTrans" cxnId="{3930C703-A87F-4B2B-9E2D-00F30FF5628D}">
      <dgm:prSet/>
      <dgm:spPr/>
      <dgm:t>
        <a:bodyPr/>
        <a:lstStyle/>
        <a:p>
          <a:endParaRPr lang="ru-RU"/>
        </a:p>
      </dgm:t>
    </dgm:pt>
    <dgm:pt modelId="{81FAE53F-4F12-430C-B7DA-FD9BFBF73CD1}" type="sibTrans" cxnId="{3930C703-A87F-4B2B-9E2D-00F30FF5628D}">
      <dgm:prSet/>
      <dgm:spPr/>
      <dgm:t>
        <a:bodyPr/>
        <a:lstStyle/>
        <a:p>
          <a:endParaRPr lang="ru-RU"/>
        </a:p>
      </dgm:t>
    </dgm:pt>
    <dgm:pt modelId="{C73CB548-C419-487C-A96A-9E9E28BCDDEC}" type="pres">
      <dgm:prSet presAssocID="{11418573-BAFD-4E18-8E8D-62DC8F125872}" presName="Name0" presStyleCnt="0">
        <dgm:presLayoutVars>
          <dgm:chMax val="7"/>
          <dgm:chPref val="7"/>
          <dgm:dir/>
        </dgm:presLayoutVars>
      </dgm:prSet>
      <dgm:spPr/>
    </dgm:pt>
    <dgm:pt modelId="{5C607F52-3025-4D82-B0A7-2981377E18BB}" type="pres">
      <dgm:prSet presAssocID="{11418573-BAFD-4E18-8E8D-62DC8F125872}" presName="Name1" presStyleCnt="0"/>
      <dgm:spPr/>
    </dgm:pt>
    <dgm:pt modelId="{2E265C2D-13C3-4B0A-AE27-3EDF0BC77991}" type="pres">
      <dgm:prSet presAssocID="{A3A22557-3BAE-4FF6-8698-D5D5E8EB6928}" presName="picture_1" presStyleCnt="0"/>
      <dgm:spPr/>
    </dgm:pt>
    <dgm:pt modelId="{791E5324-537F-463F-BE80-4DF5452EBD5D}" type="pres">
      <dgm:prSet presAssocID="{A3A22557-3BAE-4FF6-8698-D5D5E8EB6928}" presName="pictureRepeatNode" presStyleLbl="alignImgPlace1" presStyleIdx="0" presStyleCnt="4"/>
      <dgm:spPr/>
      <dgm:t>
        <a:bodyPr/>
        <a:lstStyle/>
        <a:p>
          <a:endParaRPr lang="ru-RU"/>
        </a:p>
      </dgm:t>
    </dgm:pt>
    <dgm:pt modelId="{067EC96C-40B0-4F1B-849B-40D98DC2397A}" type="pres">
      <dgm:prSet presAssocID="{AE293B2F-F0DD-4339-8F55-7FD7F2901C30}" presName="text_1" presStyleLbl="node1" presStyleIdx="0" presStyleCnt="0">
        <dgm:presLayoutVars>
          <dgm:bulletEnabled val="1"/>
        </dgm:presLayoutVars>
      </dgm:prSet>
      <dgm:spPr/>
      <dgm:t>
        <a:bodyPr/>
        <a:lstStyle/>
        <a:p>
          <a:endParaRPr lang="ru-RU"/>
        </a:p>
      </dgm:t>
    </dgm:pt>
    <dgm:pt modelId="{6D1F2583-B018-405B-B1F2-DAC880838247}" type="pres">
      <dgm:prSet presAssocID="{417851FD-0E30-4C9C-A073-CEE522B93F14}" presName="picture_2" presStyleCnt="0"/>
      <dgm:spPr/>
    </dgm:pt>
    <dgm:pt modelId="{9F6F5A0D-DE4C-40AB-AC48-D5323825077A}" type="pres">
      <dgm:prSet presAssocID="{417851FD-0E30-4C9C-A073-CEE522B93F14}" presName="pictureRepeatNode" presStyleLbl="alignImgPlace1" presStyleIdx="1" presStyleCnt="4"/>
      <dgm:spPr/>
      <dgm:t>
        <a:bodyPr/>
        <a:lstStyle/>
        <a:p>
          <a:endParaRPr lang="ru-RU"/>
        </a:p>
      </dgm:t>
    </dgm:pt>
    <dgm:pt modelId="{144553F9-1A9E-4BFF-9FF4-F0E2C535E303}" type="pres">
      <dgm:prSet presAssocID="{9C39DAFB-85F5-4329-80E1-168261AA369E}" presName="line_2" presStyleLbl="parChTrans1D1" presStyleIdx="0" presStyleCnt="3"/>
      <dgm:spPr/>
    </dgm:pt>
    <dgm:pt modelId="{129D5F23-3426-484C-9607-7B22150F6DDD}" type="pres">
      <dgm:prSet presAssocID="{9C39DAFB-85F5-4329-80E1-168261AA369E}" presName="textparent_2" presStyleLbl="node1" presStyleIdx="0" presStyleCnt="0"/>
      <dgm:spPr/>
    </dgm:pt>
    <dgm:pt modelId="{4494334B-0018-43F9-A01F-9DEB12104067}" type="pres">
      <dgm:prSet presAssocID="{9C39DAFB-85F5-4329-80E1-168261AA369E}" presName="text_2" presStyleLbl="revTx" presStyleIdx="0" presStyleCnt="3">
        <dgm:presLayoutVars>
          <dgm:bulletEnabled val="1"/>
        </dgm:presLayoutVars>
      </dgm:prSet>
      <dgm:spPr/>
      <dgm:t>
        <a:bodyPr/>
        <a:lstStyle/>
        <a:p>
          <a:endParaRPr lang="ru-RU"/>
        </a:p>
      </dgm:t>
    </dgm:pt>
    <dgm:pt modelId="{3B065325-7BBD-4E80-924F-D2C72134FD51}" type="pres">
      <dgm:prSet presAssocID="{68379993-0B0D-4BD3-9393-083BC22A6989}" presName="picture_3" presStyleCnt="0"/>
      <dgm:spPr/>
    </dgm:pt>
    <dgm:pt modelId="{4FF639DE-F4D4-4E27-8E82-CECBB1174CD2}" type="pres">
      <dgm:prSet presAssocID="{68379993-0B0D-4BD3-9393-083BC22A6989}" presName="pictureRepeatNode" presStyleLbl="alignImgPlace1" presStyleIdx="2" presStyleCnt="4"/>
      <dgm:spPr/>
      <dgm:t>
        <a:bodyPr/>
        <a:lstStyle/>
        <a:p>
          <a:endParaRPr lang="ru-RU"/>
        </a:p>
      </dgm:t>
    </dgm:pt>
    <dgm:pt modelId="{BE648B47-3A23-4659-B420-280BEAA86753}" type="pres">
      <dgm:prSet presAssocID="{EB544381-B1AF-4A04-B2F5-6507182306CD}" presName="line_3" presStyleLbl="parChTrans1D1" presStyleIdx="1" presStyleCnt="3"/>
      <dgm:spPr/>
    </dgm:pt>
    <dgm:pt modelId="{AA315E0A-EBF0-46BB-A03A-B424B952FDFB}" type="pres">
      <dgm:prSet presAssocID="{EB544381-B1AF-4A04-B2F5-6507182306CD}" presName="textparent_3" presStyleLbl="node1" presStyleIdx="0" presStyleCnt="0"/>
      <dgm:spPr/>
    </dgm:pt>
    <dgm:pt modelId="{B26758EC-C84A-4EA5-A764-C0D7AE3E10D7}" type="pres">
      <dgm:prSet presAssocID="{EB544381-B1AF-4A04-B2F5-6507182306CD}" presName="text_3" presStyleLbl="revTx" presStyleIdx="1" presStyleCnt="3">
        <dgm:presLayoutVars>
          <dgm:bulletEnabled val="1"/>
        </dgm:presLayoutVars>
      </dgm:prSet>
      <dgm:spPr/>
      <dgm:t>
        <a:bodyPr/>
        <a:lstStyle/>
        <a:p>
          <a:endParaRPr lang="ru-RU"/>
        </a:p>
      </dgm:t>
    </dgm:pt>
    <dgm:pt modelId="{895EC473-F6FF-43E1-BB02-FA11675AC366}" type="pres">
      <dgm:prSet presAssocID="{81FAE53F-4F12-430C-B7DA-FD9BFBF73CD1}" presName="picture_4" presStyleCnt="0"/>
      <dgm:spPr/>
    </dgm:pt>
    <dgm:pt modelId="{7297545D-097C-4F94-877B-7661548CEB7C}" type="pres">
      <dgm:prSet presAssocID="{81FAE53F-4F12-430C-B7DA-FD9BFBF73CD1}" presName="pictureRepeatNode" presStyleLbl="alignImgPlace1" presStyleIdx="3" presStyleCnt="4"/>
      <dgm:spPr/>
      <dgm:t>
        <a:bodyPr/>
        <a:lstStyle/>
        <a:p>
          <a:endParaRPr lang="ru-RU"/>
        </a:p>
      </dgm:t>
    </dgm:pt>
    <dgm:pt modelId="{B20F3024-4B11-4707-82E7-33C8C6C5E880}" type="pres">
      <dgm:prSet presAssocID="{401C5307-4C7B-4B83-BF38-6F45CC1FDA9C}" presName="line_4" presStyleLbl="parChTrans1D1" presStyleIdx="2" presStyleCnt="3"/>
      <dgm:spPr/>
    </dgm:pt>
    <dgm:pt modelId="{A295AD4B-2D15-4F5C-8EA7-335261D0DBC9}" type="pres">
      <dgm:prSet presAssocID="{401C5307-4C7B-4B83-BF38-6F45CC1FDA9C}" presName="textparent_4" presStyleLbl="node1" presStyleIdx="0" presStyleCnt="0"/>
      <dgm:spPr/>
    </dgm:pt>
    <dgm:pt modelId="{8B93BECF-7E64-4E4F-B319-CF4290E814E0}" type="pres">
      <dgm:prSet presAssocID="{401C5307-4C7B-4B83-BF38-6F45CC1FDA9C}" presName="text_4" presStyleLbl="revTx" presStyleIdx="2" presStyleCnt="3">
        <dgm:presLayoutVars>
          <dgm:bulletEnabled val="1"/>
        </dgm:presLayoutVars>
      </dgm:prSet>
      <dgm:spPr/>
      <dgm:t>
        <a:bodyPr/>
        <a:lstStyle/>
        <a:p>
          <a:endParaRPr lang="ru-RU"/>
        </a:p>
      </dgm:t>
    </dgm:pt>
  </dgm:ptLst>
  <dgm:cxnLst>
    <dgm:cxn modelId="{82627D27-E90F-4825-B91A-B5982186FF46}" type="presOf" srcId="{401C5307-4C7B-4B83-BF38-6F45CC1FDA9C}" destId="{8B93BECF-7E64-4E4F-B319-CF4290E814E0}" srcOrd="0" destOrd="0" presId="urn:microsoft.com/office/officeart/2008/layout/CircularPictureCallout"/>
    <dgm:cxn modelId="{25FD8BFF-B6FB-414A-93C3-45D11BAC2994}" srcId="{11418573-BAFD-4E18-8E8D-62DC8F125872}" destId="{9C39DAFB-85F5-4329-80E1-168261AA369E}" srcOrd="1" destOrd="0" parTransId="{337F3CE4-2CE8-4123-A9E7-5F4A61DB8666}" sibTransId="{417851FD-0E30-4C9C-A073-CEE522B93F14}"/>
    <dgm:cxn modelId="{9584A48C-A859-446F-BA3F-28D6D3E3B0F0}" type="presOf" srcId="{A3A22557-3BAE-4FF6-8698-D5D5E8EB6928}" destId="{791E5324-537F-463F-BE80-4DF5452EBD5D}" srcOrd="0" destOrd="0" presId="urn:microsoft.com/office/officeart/2008/layout/CircularPictureCallout"/>
    <dgm:cxn modelId="{FFADE434-5339-4403-9449-CEED89C9AC49}" type="presOf" srcId="{417851FD-0E30-4C9C-A073-CEE522B93F14}" destId="{9F6F5A0D-DE4C-40AB-AC48-D5323825077A}" srcOrd="0" destOrd="0" presId="urn:microsoft.com/office/officeart/2008/layout/CircularPictureCallout"/>
    <dgm:cxn modelId="{837B48EF-ED1F-4A18-8AFF-A15E1408F0CE}" type="presOf" srcId="{EB544381-B1AF-4A04-B2F5-6507182306CD}" destId="{B26758EC-C84A-4EA5-A764-C0D7AE3E10D7}" srcOrd="0" destOrd="0" presId="urn:microsoft.com/office/officeart/2008/layout/CircularPictureCallout"/>
    <dgm:cxn modelId="{D5B24E5B-C743-4FB9-BAE2-31C68645E87E}" type="presOf" srcId="{AE293B2F-F0DD-4339-8F55-7FD7F2901C30}" destId="{067EC96C-40B0-4F1B-849B-40D98DC2397A}" srcOrd="0" destOrd="0" presId="urn:microsoft.com/office/officeart/2008/layout/CircularPictureCallout"/>
    <dgm:cxn modelId="{3E3EDBBC-388B-447D-9FA6-F1E3B69A2485}" type="presOf" srcId="{9C39DAFB-85F5-4329-80E1-168261AA369E}" destId="{4494334B-0018-43F9-A01F-9DEB12104067}" srcOrd="0" destOrd="0" presId="urn:microsoft.com/office/officeart/2008/layout/CircularPictureCallout"/>
    <dgm:cxn modelId="{3BAA7254-50E2-45D7-9D93-A2501E8C2A5F}" type="presOf" srcId="{81FAE53F-4F12-430C-B7DA-FD9BFBF73CD1}" destId="{7297545D-097C-4F94-877B-7661548CEB7C}" srcOrd="0" destOrd="0" presId="urn:microsoft.com/office/officeart/2008/layout/CircularPictureCallout"/>
    <dgm:cxn modelId="{3930C703-A87F-4B2B-9E2D-00F30FF5628D}" srcId="{11418573-BAFD-4E18-8E8D-62DC8F125872}" destId="{401C5307-4C7B-4B83-BF38-6F45CC1FDA9C}" srcOrd="3" destOrd="0" parTransId="{62C5FEB4-4AE0-4E98-98A9-D112312ACE12}" sibTransId="{81FAE53F-4F12-430C-B7DA-FD9BFBF73CD1}"/>
    <dgm:cxn modelId="{A7E12064-36BF-495D-8282-1AA5E59C107F}" srcId="{11418573-BAFD-4E18-8E8D-62DC8F125872}" destId="{AE293B2F-F0DD-4339-8F55-7FD7F2901C30}" srcOrd="0" destOrd="0" parTransId="{9916D5F7-F701-44F1-97D2-B6A2BE15CA43}" sibTransId="{A3A22557-3BAE-4FF6-8698-D5D5E8EB6928}"/>
    <dgm:cxn modelId="{D221FF18-DCEF-4AF1-A043-9B0B05460EFB}" srcId="{11418573-BAFD-4E18-8E8D-62DC8F125872}" destId="{EB544381-B1AF-4A04-B2F5-6507182306CD}" srcOrd="2" destOrd="0" parTransId="{0AB94E35-C7FA-4A75-B58E-3633D19A26F9}" sibTransId="{68379993-0B0D-4BD3-9393-083BC22A6989}"/>
    <dgm:cxn modelId="{B47AE7CD-2E4B-4BCB-9981-FFA95C0BA72B}" type="presOf" srcId="{11418573-BAFD-4E18-8E8D-62DC8F125872}" destId="{C73CB548-C419-487C-A96A-9E9E28BCDDEC}" srcOrd="0" destOrd="0" presId="urn:microsoft.com/office/officeart/2008/layout/CircularPictureCallout"/>
    <dgm:cxn modelId="{010B18B6-B6C3-4C84-9297-EE92A8A35E0A}" type="presOf" srcId="{68379993-0B0D-4BD3-9393-083BC22A6989}" destId="{4FF639DE-F4D4-4E27-8E82-CECBB1174CD2}" srcOrd="0" destOrd="0" presId="urn:microsoft.com/office/officeart/2008/layout/CircularPictureCallout"/>
    <dgm:cxn modelId="{550904CC-272D-4AA7-99F9-281CEE715C04}" type="presParOf" srcId="{C73CB548-C419-487C-A96A-9E9E28BCDDEC}" destId="{5C607F52-3025-4D82-B0A7-2981377E18BB}" srcOrd="0" destOrd="0" presId="urn:microsoft.com/office/officeart/2008/layout/CircularPictureCallout"/>
    <dgm:cxn modelId="{E31B3610-981F-465D-992C-062C17A584F8}" type="presParOf" srcId="{5C607F52-3025-4D82-B0A7-2981377E18BB}" destId="{2E265C2D-13C3-4B0A-AE27-3EDF0BC77991}" srcOrd="0" destOrd="0" presId="urn:microsoft.com/office/officeart/2008/layout/CircularPictureCallout"/>
    <dgm:cxn modelId="{F89B678D-16D5-4890-94C0-8B018821CBD2}" type="presParOf" srcId="{2E265C2D-13C3-4B0A-AE27-3EDF0BC77991}" destId="{791E5324-537F-463F-BE80-4DF5452EBD5D}" srcOrd="0" destOrd="0" presId="urn:microsoft.com/office/officeart/2008/layout/CircularPictureCallout"/>
    <dgm:cxn modelId="{B0351C73-7198-4CA2-949F-277402151FA4}" type="presParOf" srcId="{5C607F52-3025-4D82-B0A7-2981377E18BB}" destId="{067EC96C-40B0-4F1B-849B-40D98DC2397A}" srcOrd="1" destOrd="0" presId="urn:microsoft.com/office/officeart/2008/layout/CircularPictureCallout"/>
    <dgm:cxn modelId="{5766DFB4-A21C-467A-BB0A-2A906B75E6AD}" type="presParOf" srcId="{5C607F52-3025-4D82-B0A7-2981377E18BB}" destId="{6D1F2583-B018-405B-B1F2-DAC880838247}" srcOrd="2" destOrd="0" presId="urn:microsoft.com/office/officeart/2008/layout/CircularPictureCallout"/>
    <dgm:cxn modelId="{5772FFFB-87B8-412A-B3F9-E00EC6016D5B}" type="presParOf" srcId="{6D1F2583-B018-405B-B1F2-DAC880838247}" destId="{9F6F5A0D-DE4C-40AB-AC48-D5323825077A}" srcOrd="0" destOrd="0" presId="urn:microsoft.com/office/officeart/2008/layout/CircularPictureCallout"/>
    <dgm:cxn modelId="{89EAC39E-21C4-477E-BFF4-CFEAE724F29A}" type="presParOf" srcId="{5C607F52-3025-4D82-B0A7-2981377E18BB}" destId="{144553F9-1A9E-4BFF-9FF4-F0E2C535E303}" srcOrd="3" destOrd="0" presId="urn:microsoft.com/office/officeart/2008/layout/CircularPictureCallout"/>
    <dgm:cxn modelId="{8A569B5B-0EE9-47AE-B46F-E7C49F4EA923}" type="presParOf" srcId="{5C607F52-3025-4D82-B0A7-2981377E18BB}" destId="{129D5F23-3426-484C-9607-7B22150F6DDD}" srcOrd="4" destOrd="0" presId="urn:microsoft.com/office/officeart/2008/layout/CircularPictureCallout"/>
    <dgm:cxn modelId="{52233928-D56F-4B61-B390-8F55CD6335C0}" type="presParOf" srcId="{129D5F23-3426-484C-9607-7B22150F6DDD}" destId="{4494334B-0018-43F9-A01F-9DEB12104067}" srcOrd="0" destOrd="0" presId="urn:microsoft.com/office/officeart/2008/layout/CircularPictureCallout"/>
    <dgm:cxn modelId="{866A627B-2359-4C93-B5D5-0855D0FDBC2B}" type="presParOf" srcId="{5C607F52-3025-4D82-B0A7-2981377E18BB}" destId="{3B065325-7BBD-4E80-924F-D2C72134FD51}" srcOrd="5" destOrd="0" presId="urn:microsoft.com/office/officeart/2008/layout/CircularPictureCallout"/>
    <dgm:cxn modelId="{DED28D58-64DE-41CB-BD05-6DB8E6592B8B}" type="presParOf" srcId="{3B065325-7BBD-4E80-924F-D2C72134FD51}" destId="{4FF639DE-F4D4-4E27-8E82-CECBB1174CD2}" srcOrd="0" destOrd="0" presId="urn:microsoft.com/office/officeart/2008/layout/CircularPictureCallout"/>
    <dgm:cxn modelId="{045C1400-2197-45E1-8048-A515A02869F9}" type="presParOf" srcId="{5C607F52-3025-4D82-B0A7-2981377E18BB}" destId="{BE648B47-3A23-4659-B420-280BEAA86753}" srcOrd="6" destOrd="0" presId="urn:microsoft.com/office/officeart/2008/layout/CircularPictureCallout"/>
    <dgm:cxn modelId="{14388BCF-6F81-460F-B8D5-2C8A744C218D}" type="presParOf" srcId="{5C607F52-3025-4D82-B0A7-2981377E18BB}" destId="{AA315E0A-EBF0-46BB-A03A-B424B952FDFB}" srcOrd="7" destOrd="0" presId="urn:microsoft.com/office/officeart/2008/layout/CircularPictureCallout"/>
    <dgm:cxn modelId="{2AA1D4E4-CFEA-4FEC-8918-6046576290F1}" type="presParOf" srcId="{AA315E0A-EBF0-46BB-A03A-B424B952FDFB}" destId="{B26758EC-C84A-4EA5-A764-C0D7AE3E10D7}" srcOrd="0" destOrd="0" presId="urn:microsoft.com/office/officeart/2008/layout/CircularPictureCallout"/>
    <dgm:cxn modelId="{0A7A7B4B-75C2-4252-94FE-0D4DF0545AE2}" type="presParOf" srcId="{5C607F52-3025-4D82-B0A7-2981377E18BB}" destId="{895EC473-F6FF-43E1-BB02-FA11675AC366}" srcOrd="8" destOrd="0" presId="urn:microsoft.com/office/officeart/2008/layout/CircularPictureCallout"/>
    <dgm:cxn modelId="{829DFFDA-2A37-4577-8205-B8039B7F0E8D}" type="presParOf" srcId="{895EC473-F6FF-43E1-BB02-FA11675AC366}" destId="{7297545D-097C-4F94-877B-7661548CEB7C}" srcOrd="0" destOrd="0" presId="urn:microsoft.com/office/officeart/2008/layout/CircularPictureCallout"/>
    <dgm:cxn modelId="{DC4AB199-A7FE-48DC-B8B6-5A693FFA0B71}" type="presParOf" srcId="{5C607F52-3025-4D82-B0A7-2981377E18BB}" destId="{B20F3024-4B11-4707-82E7-33C8C6C5E880}" srcOrd="9" destOrd="0" presId="urn:microsoft.com/office/officeart/2008/layout/CircularPictureCallout"/>
    <dgm:cxn modelId="{C28AE821-B7CE-4189-AF33-87A5E609C9B1}" type="presParOf" srcId="{5C607F52-3025-4D82-B0A7-2981377E18BB}" destId="{A295AD4B-2D15-4F5C-8EA7-335261D0DBC9}" srcOrd="10" destOrd="0" presId="urn:microsoft.com/office/officeart/2008/layout/CircularPictureCallout"/>
    <dgm:cxn modelId="{B4D00FF5-278E-4979-8D1C-6C9D4A0BE9BC}" type="presParOf" srcId="{A295AD4B-2D15-4F5C-8EA7-335261D0DBC9}" destId="{8B93BECF-7E64-4E4F-B319-CF4290E814E0}"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62CEFD-D830-41E8-BB10-42988472701C}" type="datetimeFigureOut">
              <a:rPr lang="ru-RU" smtClean="0"/>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E2A4-B4DD-4BE5-935D-2CAC2DCE8CA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B62CEFD-D830-41E8-BB10-42988472701C}" type="datetimeFigureOut">
              <a:rPr lang="ru-RU" smtClean="0"/>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62CEFD-D830-41E8-BB10-42988472701C}" type="datetimeFigureOut">
              <a:rPr lang="ru-RU" smtClean="0"/>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62CEFD-D830-41E8-BB10-42988472701C}" type="datetimeFigureOut">
              <a:rPr lang="ru-RU" smtClean="0"/>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E2A4-B4DD-4BE5-935D-2CAC2DCE8C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2CEFD-D830-41E8-BB10-42988472701C}" type="datetimeFigureOut">
              <a:rPr lang="ru-RU" smtClean="0"/>
              <a:t>04.09.2020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62CEFD-D830-41E8-BB10-42988472701C}" type="datetimeFigureOut">
              <a:rPr lang="ru-RU" smtClean="0"/>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93E2A4-B4DD-4BE5-935D-2CAC2DCE8CA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62CEFD-D830-41E8-BB10-42988472701C}" type="datetimeFigureOut">
              <a:rPr lang="ru-RU" smtClean="0"/>
              <a:t>04.09.2020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93E2A4-B4DD-4BE5-935D-2CAC2DCE8CA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62CEFD-D830-41E8-BB10-42988472701C}" type="datetimeFigureOut">
              <a:rPr lang="ru-RU" smtClean="0"/>
              <a:t>04.09.2020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2CEFD-D830-41E8-BB10-42988472701C}" type="datetimeFigureOut">
              <a:rPr lang="ru-RU" smtClean="0"/>
              <a:t>04.09.2020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62CEFD-D830-41E8-BB10-42988472701C}" type="datetimeFigureOut">
              <a:rPr lang="ru-RU" smtClean="0"/>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93E2A4-B4DD-4BE5-935D-2CAC2DCE8CA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62CEFD-D830-41E8-BB10-42988472701C}" type="datetimeFigureOut">
              <a:rPr lang="ru-RU" smtClean="0"/>
              <a:t>04.09.2020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93E2A4-B4DD-4BE5-935D-2CAC2DCE8CA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B62CEFD-D830-41E8-BB10-42988472701C}" type="datetimeFigureOut">
              <a:rPr lang="ru-RU" smtClean="0"/>
              <a:t>04.09.2020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693E2A4-B4DD-4BE5-935D-2CAC2DCE8CA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5656" y="3429000"/>
            <a:ext cx="5637010" cy="882119"/>
          </a:xfrm>
        </p:spPr>
        <p:txBody>
          <a:bodyPr/>
          <a:lstStyle/>
          <a:p>
            <a:endParaRPr lang="ru-RU" dirty="0"/>
          </a:p>
        </p:txBody>
      </p:sp>
      <p:sp>
        <p:nvSpPr>
          <p:cNvPr id="2" name="Заголовок 1"/>
          <p:cNvSpPr>
            <a:spLocks noGrp="1"/>
          </p:cNvSpPr>
          <p:nvPr>
            <p:ph type="ctrTitle"/>
          </p:nvPr>
        </p:nvSpPr>
        <p:spPr>
          <a:xfrm>
            <a:off x="685800" y="404665"/>
            <a:ext cx="7772400" cy="1674186"/>
          </a:xfrm>
        </p:spPr>
        <p:txBody>
          <a:bodyPr/>
          <a:lstStyle/>
          <a:p>
            <a:pPr algn="ctr"/>
            <a:r>
              <a:rPr lang="ru-RU" dirty="0" smtClean="0">
                <a:latin typeface="Comic Sans MS" panose="030F0702030302020204" pitchFamily="66" charset="0"/>
              </a:rPr>
              <a:t>Презентация на тему:</a:t>
            </a:r>
            <a:endParaRPr lang="ru-RU" dirty="0">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564904"/>
            <a:ext cx="6552727" cy="3672408"/>
          </a:xfrm>
          <a:prstGeom prst="rect">
            <a:avLst/>
          </a:prstGeom>
        </p:spPr>
      </p:pic>
    </p:spTree>
    <p:extLst>
      <p:ext uri="{BB962C8B-B14F-4D97-AF65-F5344CB8AC3E}">
        <p14:creationId xmlns:p14="http://schemas.microsoft.com/office/powerpoint/2010/main" val="247975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01208"/>
            <a:ext cx="6512511" cy="1080120"/>
          </a:xfrm>
        </p:spPr>
        <p:txBody>
          <a:bodyPr>
            <a:normAutofit/>
          </a:bodyPr>
          <a:lstStyle/>
          <a:p>
            <a:r>
              <a:rPr lang="ru-RU" sz="2000" dirty="0" smtClean="0">
                <a:latin typeface="Comic Sans MS" panose="030F0702030302020204" pitchFamily="66" charset="0"/>
              </a:rPr>
              <a:t>Дикие пчелы строят домики на деревьях, в дуплах деревьев и др. местах.</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731838"/>
            <a:ext cx="3528392" cy="347503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731838"/>
            <a:ext cx="3425618" cy="3475037"/>
          </a:xfrm>
          <a:prstGeom prst="rect">
            <a:avLst/>
          </a:prstGeom>
        </p:spPr>
      </p:pic>
    </p:spTree>
    <p:extLst>
      <p:ext uri="{BB962C8B-B14F-4D97-AF65-F5344CB8AC3E}">
        <p14:creationId xmlns:p14="http://schemas.microsoft.com/office/powerpoint/2010/main" val="164126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589240"/>
            <a:ext cx="6512511" cy="864096"/>
          </a:xfrm>
        </p:spPr>
        <p:txBody>
          <a:bodyPr>
            <a:normAutofit/>
          </a:bodyPr>
          <a:lstStyle/>
          <a:p>
            <a:r>
              <a:rPr lang="ru-RU" sz="2000" dirty="0" smtClean="0">
                <a:latin typeface="Comic Sans MS" panose="030F0702030302020204" pitchFamily="66" charset="0"/>
              </a:rPr>
              <a:t>Пчелы питаются вкусным соком цветов – нектаром и цветочной пыльцой.</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24990"/>
            <a:ext cx="3744416" cy="336292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32656"/>
            <a:ext cx="4392488" cy="4608512"/>
          </a:xfrm>
          <a:prstGeom prst="rect">
            <a:avLst/>
          </a:prstGeom>
        </p:spPr>
      </p:pic>
    </p:spTree>
    <p:extLst>
      <p:ext uri="{BB962C8B-B14F-4D97-AF65-F5344CB8AC3E}">
        <p14:creationId xmlns:p14="http://schemas.microsoft.com/office/powerpoint/2010/main" val="222019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157192"/>
            <a:ext cx="6512511" cy="1224136"/>
          </a:xfrm>
        </p:spPr>
        <p:txBody>
          <a:bodyPr>
            <a:normAutofit/>
          </a:bodyPr>
          <a:lstStyle/>
          <a:p>
            <a:r>
              <a:rPr lang="ru-RU" sz="2000" dirty="0" smtClean="0">
                <a:latin typeface="Comic Sans MS" panose="030F0702030302020204" pitchFamily="66" charset="0"/>
              </a:rPr>
              <a:t>На зиму пчелы запасают много вкусного меда.</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476672"/>
            <a:ext cx="7190184" cy="4248472"/>
          </a:xfrm>
        </p:spPr>
      </p:pic>
    </p:spTree>
    <p:extLst>
      <p:ext uri="{BB962C8B-B14F-4D97-AF65-F5344CB8AC3E}">
        <p14:creationId xmlns:p14="http://schemas.microsoft.com/office/powerpoint/2010/main" val="58143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917" y="188640"/>
            <a:ext cx="8229600" cy="1296144"/>
          </a:xfrm>
        </p:spPr>
        <p:txBody>
          <a:bodyPr>
            <a:normAutofit fontScale="90000"/>
          </a:bodyPr>
          <a:lstStyle/>
          <a:p>
            <a:r>
              <a:rPr lang="ru-RU" sz="1800" dirty="0" smtClean="0">
                <a:latin typeface="Comic Sans MS" panose="030F0702030302020204" pitchFamily="66" charset="0"/>
              </a:rPr>
              <a:t>Осы.  Острое жало – их грозное оружие, спрятано в конце брюшка. Держатся осы все вместе. Обыкновенные осы строят свои гнезда на чердаках, на ветвях деревьев и кустов, в дуплах. Эти гнезда похожи на большие шары из серого картона. Оса медленно ползает по сухому бревну – скребет челюстями, а </a:t>
            </a:r>
            <a:r>
              <a:rPr lang="ru-RU" sz="1800" dirty="0">
                <a:latin typeface="Comic Sans MS" panose="030F0702030302020204" pitchFamily="66" charset="0"/>
              </a:rPr>
              <a:t>п</a:t>
            </a:r>
            <a:r>
              <a:rPr lang="ru-RU" sz="1800" dirty="0" smtClean="0">
                <a:latin typeface="Comic Sans MS" panose="030F0702030302020204" pitchFamily="66" charset="0"/>
              </a:rPr>
              <a:t>отом комочек соскобленной древесины смешивает со слюной. Осы любят сладкое, но вообще они хищники, прекрасно ловят мух, слепней.</a:t>
            </a:r>
            <a:endParaRPr lang="ru-RU" sz="18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2422528"/>
            <a:ext cx="2333625" cy="244663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789040"/>
            <a:ext cx="3816424" cy="306896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442" y="2422528"/>
            <a:ext cx="2460054" cy="2446632"/>
          </a:xfrm>
          <a:prstGeom prst="rect">
            <a:avLst/>
          </a:prstGeom>
        </p:spPr>
      </p:pic>
    </p:spTree>
    <p:extLst>
      <p:ext uri="{BB962C8B-B14F-4D97-AF65-F5344CB8AC3E}">
        <p14:creationId xmlns:p14="http://schemas.microsoft.com/office/powerpoint/2010/main" val="181423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sz="2000" dirty="0" smtClean="0">
                <a:latin typeface="Comic Sans MS" panose="030F0702030302020204" pitchFamily="66" charset="0"/>
              </a:rPr>
              <a:t/>
            </a:r>
            <a:br>
              <a:rPr lang="ru-RU" sz="2000" dirty="0" smtClean="0">
                <a:latin typeface="Comic Sans MS" panose="030F0702030302020204" pitchFamily="66" charset="0"/>
              </a:rPr>
            </a:br>
            <a:r>
              <a:rPr lang="ru-RU" sz="2000" dirty="0">
                <a:latin typeface="Comic Sans MS" panose="030F0702030302020204" pitchFamily="66" charset="0"/>
              </a:rPr>
              <a:t/>
            </a:r>
            <a:br>
              <a:rPr lang="ru-RU" sz="2000" dirty="0">
                <a:latin typeface="Comic Sans MS" panose="030F0702030302020204" pitchFamily="66" charset="0"/>
              </a:rPr>
            </a:br>
            <a:r>
              <a:rPr lang="ru-RU" sz="2000" dirty="0" smtClean="0">
                <a:latin typeface="Comic Sans MS" panose="030F0702030302020204" pitchFamily="66" charset="0"/>
              </a:rPr>
              <a:t/>
            </a:r>
            <a:br>
              <a:rPr lang="ru-RU" sz="2000" dirty="0" smtClean="0">
                <a:latin typeface="Comic Sans MS" panose="030F0702030302020204" pitchFamily="66" charset="0"/>
              </a:rPr>
            </a:br>
            <a:r>
              <a:rPr lang="ru-RU" sz="2000" dirty="0" smtClean="0">
                <a:latin typeface="Comic Sans MS" panose="030F0702030302020204" pitchFamily="66" charset="0"/>
              </a:rPr>
              <a:t>Комары – существа  очень древние, они появились на свете около сотни лет назад. Комариный писк- это звук, который издает трепещущие крылышки этого насекомого. С помощью писка комары общаются между собой. Звука они не слышат, но они улавливают звуковые колебания с помощью усиков. Удерживаться на вертикальных поверхностях комарам помогают расположенные на их лапках крошечные присоски.</a:t>
            </a:r>
            <a:br>
              <a:rPr lang="ru-RU" sz="2000" dirty="0" smtClean="0">
                <a:latin typeface="Comic Sans MS" panose="030F0702030302020204" pitchFamily="66" charset="0"/>
              </a:rPr>
            </a:br>
            <a:r>
              <a:rPr lang="ru-RU" sz="2000" dirty="0" smtClean="0">
                <a:latin typeface="Comic Sans MS" panose="030F0702030302020204" pitchFamily="66" charset="0"/>
              </a:rPr>
              <a:t>Комары при укусе в рану пускают слюну, от которой сильный зуд.</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05285" y="3933055"/>
            <a:ext cx="4933429" cy="2448273"/>
          </a:xfrm>
        </p:spPr>
      </p:pic>
    </p:spTree>
    <p:extLst>
      <p:ext uri="{BB962C8B-B14F-4D97-AF65-F5344CB8AC3E}">
        <p14:creationId xmlns:p14="http://schemas.microsoft.com/office/powerpoint/2010/main" val="172064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251" y="332656"/>
            <a:ext cx="8229600" cy="1314146"/>
          </a:xfrm>
        </p:spPr>
        <p:txBody>
          <a:bodyPr>
            <a:normAutofit fontScale="90000"/>
          </a:bodyPr>
          <a:lstStyle/>
          <a:p>
            <a:r>
              <a:rPr lang="ru-RU" sz="2000" dirty="0" smtClean="0">
                <a:latin typeface="Comic Sans MS" panose="030F0702030302020204" pitchFamily="66" charset="0"/>
              </a:rPr>
              <a:t>Комнатные мухи распространены повсюду. Живут они в среднем около 30 дней. За это время они при благоприятных условиях успевают отложить до 3000 яиц.  Они способны чувствовать запахи на расстоянии до 500 метров. Обонятельными органами являются растущие усики на голове. Все мухи покрыты волосками, но тонкими, поэтому визуально они в глаза не бросаются.</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43808" y="2492896"/>
            <a:ext cx="4104456" cy="3240360"/>
          </a:xfrm>
        </p:spPr>
      </p:pic>
    </p:spTree>
    <p:extLst>
      <p:ext uri="{BB962C8B-B14F-4D97-AF65-F5344CB8AC3E}">
        <p14:creationId xmlns:p14="http://schemas.microsoft.com/office/powerpoint/2010/main" val="21415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589240"/>
            <a:ext cx="6512511" cy="1080120"/>
          </a:xfrm>
        </p:spPr>
        <p:txBody>
          <a:bodyPr>
            <a:normAutofit/>
          </a:bodyPr>
          <a:lstStyle/>
          <a:p>
            <a:r>
              <a:rPr lang="ru-RU" sz="2000" dirty="0" smtClean="0">
                <a:latin typeface="Comic Sans MS" panose="030F0702030302020204" pitchFamily="66" charset="0"/>
              </a:rPr>
              <a:t>Бабочки! Какие они красивые. В мире существует много- много бабочек! И все они разные.</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40859" y="116632"/>
            <a:ext cx="2664296" cy="248113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16632"/>
            <a:ext cx="2760902" cy="248741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18" y="3217906"/>
            <a:ext cx="2438400" cy="196317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4413" y="1475670"/>
            <a:ext cx="2438400" cy="262097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3400881"/>
            <a:ext cx="2376263" cy="1784429"/>
          </a:xfrm>
          <a:prstGeom prst="rect">
            <a:avLst/>
          </a:prstGeom>
        </p:spPr>
      </p:pic>
    </p:spTree>
    <p:extLst>
      <p:ext uri="{BB962C8B-B14F-4D97-AF65-F5344CB8AC3E}">
        <p14:creationId xmlns:p14="http://schemas.microsoft.com/office/powerpoint/2010/main" val="217984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73216"/>
            <a:ext cx="6512511" cy="1080120"/>
          </a:xfrm>
        </p:spPr>
        <p:txBody>
          <a:bodyPr>
            <a:normAutofit/>
          </a:bodyPr>
          <a:lstStyle/>
          <a:p>
            <a:r>
              <a:rPr lang="ru-RU" sz="2000" dirty="0" smtClean="0">
                <a:latin typeface="Comic Sans MS" panose="030F0702030302020204" pitchFamily="66" charset="0"/>
              </a:rPr>
              <a:t>Бабочки, как и пчелы, питаются сладким нектаром  цветов.</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19672" y="476672"/>
            <a:ext cx="5616623" cy="4104456"/>
          </a:xfrm>
        </p:spPr>
      </p:pic>
    </p:spTree>
    <p:extLst>
      <p:ext uri="{BB962C8B-B14F-4D97-AF65-F5344CB8AC3E}">
        <p14:creationId xmlns:p14="http://schemas.microsoft.com/office/powerpoint/2010/main" val="103261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Comic Sans MS" panose="030F0702030302020204" pitchFamily="66" charset="0"/>
              </a:rPr>
              <a:t>Когда бабочка – мама хочет, чтобы у нее появились детки, она откладывает на листьях растений маленькие яички.</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99792" y="836713"/>
            <a:ext cx="3744416" cy="3240360"/>
          </a:xfrm>
        </p:spPr>
      </p:pic>
    </p:spTree>
    <p:extLst>
      <p:ext uri="{BB962C8B-B14F-4D97-AF65-F5344CB8AC3E}">
        <p14:creationId xmlns:p14="http://schemas.microsoft.com/office/powerpoint/2010/main" val="15141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latin typeface="Comic Sans MS" panose="030F0702030302020204" pitchFamily="66" charset="0"/>
              </a:rPr>
              <a:t>Когда приходит время, из яичка вылупляется маленькая </a:t>
            </a:r>
            <a:r>
              <a:rPr lang="ru-RU" sz="2000" dirty="0" err="1" smtClean="0">
                <a:latin typeface="Comic Sans MS" panose="030F0702030302020204" pitchFamily="66" charset="0"/>
              </a:rPr>
              <a:t>гусеничка</a:t>
            </a:r>
            <a:r>
              <a:rPr lang="ru-RU" sz="2000" dirty="0" smtClean="0">
                <a:latin typeface="Comic Sans MS" panose="030F0702030302020204" pitchFamily="66" charset="0"/>
              </a:rPr>
              <a:t>. Для того чтобы </a:t>
            </a:r>
            <a:r>
              <a:rPr lang="ru-RU" sz="2000" dirty="0" err="1" smtClean="0">
                <a:latin typeface="Comic Sans MS" panose="030F0702030302020204" pitchFamily="66" charset="0"/>
              </a:rPr>
              <a:t>гусеничке</a:t>
            </a:r>
            <a:r>
              <a:rPr lang="ru-RU" sz="2000" dirty="0" smtClean="0">
                <a:latin typeface="Comic Sans MS" panose="030F0702030302020204" pitchFamily="66" charset="0"/>
              </a:rPr>
              <a:t> стать  бабочкой, ей нужно подрасти. А чтобы вырасти, ей нужно кушать. </a:t>
            </a:r>
            <a:r>
              <a:rPr lang="ru-RU" sz="2000" dirty="0" err="1" smtClean="0">
                <a:latin typeface="Comic Sans MS" panose="030F0702030302020204" pitchFamily="66" charset="0"/>
              </a:rPr>
              <a:t>Гусеничка</a:t>
            </a:r>
            <a:r>
              <a:rPr lang="ru-RU" sz="2000" dirty="0" smtClean="0">
                <a:latin typeface="Comic Sans MS" panose="030F0702030302020204" pitchFamily="66" charset="0"/>
              </a:rPr>
              <a:t> очень любит есть вкусные листики растений.</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404664"/>
            <a:ext cx="3747482" cy="347503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4663"/>
            <a:ext cx="3761656" cy="3475037"/>
          </a:xfrm>
          <a:prstGeom prst="rect">
            <a:avLst/>
          </a:prstGeom>
        </p:spPr>
      </p:pic>
    </p:spTree>
    <p:extLst>
      <p:ext uri="{BB962C8B-B14F-4D97-AF65-F5344CB8AC3E}">
        <p14:creationId xmlns:p14="http://schemas.microsoft.com/office/powerpoint/2010/main" val="24598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fontScale="90000"/>
          </a:bodyPr>
          <a:lstStyle/>
          <a:p>
            <a:r>
              <a:rPr lang="ru-RU" sz="2000" dirty="0" smtClean="0">
                <a:latin typeface="Times New Roman" panose="02020603050405020304" pitchFamily="18" charset="0"/>
                <a:cs typeface="Times New Roman" panose="02020603050405020304" pitchFamily="18" charset="0"/>
              </a:rPr>
              <a:t> </a:t>
            </a:r>
            <a:r>
              <a:rPr lang="ru-RU" sz="2000" dirty="0" smtClean="0">
                <a:latin typeface="Comic Sans MS" panose="030F0702030302020204" pitchFamily="66" charset="0"/>
                <a:cs typeface="Times New Roman" panose="02020603050405020304" pitchFamily="18" charset="0"/>
              </a:rPr>
              <a:t>На нашей планете живут два миллиона видов насекомых, более, чем всех остальных животных, да и растений, вместе взятых. Они обитают в почве, на земле, в воде, в воздухе. Кто такие – насекомые?</a:t>
            </a:r>
            <a:br>
              <a:rPr lang="ru-RU" sz="2000" dirty="0" smtClean="0">
                <a:latin typeface="Comic Sans MS" panose="030F0702030302020204" pitchFamily="66" charset="0"/>
                <a:cs typeface="Times New Roman" panose="02020603050405020304" pitchFamily="18" charset="0"/>
              </a:rPr>
            </a:br>
            <a:r>
              <a:rPr lang="ru-RU" sz="2000" dirty="0" smtClean="0">
                <a:latin typeface="Comic Sans MS" panose="030F0702030302020204" pitchFamily="66" charset="0"/>
                <a:cs typeface="Times New Roman" panose="02020603050405020304" pitchFamily="18" charset="0"/>
              </a:rPr>
              <a:t>Насекомые – это животные, у которых три пары ножек (то есть всего шесть) и тело делится четко на три части: голову, грудь, брюшко.</a:t>
            </a:r>
            <a:endParaRPr lang="ru-RU" sz="2000" dirty="0">
              <a:latin typeface="Comic Sans MS" panose="030F0702030302020204" pitchFamily="66" charset="0"/>
              <a:cs typeface="Times New Roman" panose="02020603050405020304" pitchFamily="18"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732273592"/>
              </p:ext>
            </p:extLst>
          </p:nvPr>
        </p:nvGraphicFramePr>
        <p:xfrm>
          <a:off x="2051720" y="2636912"/>
          <a:ext cx="583264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41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869160"/>
            <a:ext cx="6512511" cy="1512168"/>
          </a:xfrm>
        </p:spPr>
        <p:txBody>
          <a:bodyPr>
            <a:normAutofit/>
          </a:bodyPr>
          <a:lstStyle/>
          <a:p>
            <a:r>
              <a:rPr lang="ru-RU" sz="1800" dirty="0" smtClean="0">
                <a:latin typeface="Comic Sans MS" panose="030F0702030302020204" pitchFamily="66" charset="0"/>
              </a:rPr>
              <a:t>Когда </a:t>
            </a:r>
            <a:r>
              <a:rPr lang="ru-RU" sz="1800" dirty="0" err="1" smtClean="0">
                <a:latin typeface="Comic Sans MS" panose="030F0702030302020204" pitchFamily="66" charset="0"/>
              </a:rPr>
              <a:t>гусеничка</a:t>
            </a:r>
            <a:r>
              <a:rPr lang="ru-RU" sz="1800" dirty="0" smtClean="0">
                <a:latin typeface="Comic Sans MS" panose="030F0702030302020204" pitchFamily="66" charset="0"/>
              </a:rPr>
              <a:t> вырастает, она начинает превращаться в бабочку. Для начала она заворачивается в кокон – тоненький мешочек, который покрывает ее с ног до головы.</a:t>
            </a:r>
            <a:endParaRPr lang="ru-RU" sz="18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476672"/>
            <a:ext cx="6336704" cy="4248471"/>
          </a:xfrm>
        </p:spPr>
      </p:pic>
    </p:spTree>
    <p:extLst>
      <p:ext uri="{BB962C8B-B14F-4D97-AF65-F5344CB8AC3E}">
        <p14:creationId xmlns:p14="http://schemas.microsoft.com/office/powerpoint/2010/main" val="65196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725144"/>
            <a:ext cx="6512511" cy="1584176"/>
          </a:xfrm>
        </p:spPr>
        <p:txBody>
          <a:bodyPr>
            <a:normAutofit/>
          </a:bodyPr>
          <a:lstStyle/>
          <a:p>
            <a:r>
              <a:rPr lang="ru-RU" sz="1800" dirty="0" smtClean="0">
                <a:latin typeface="Comic Sans MS" panose="030F0702030302020204" pitchFamily="66" charset="0"/>
              </a:rPr>
              <a:t>Пока </a:t>
            </a:r>
            <a:r>
              <a:rPr lang="ru-RU" sz="1800" dirty="0" err="1" smtClean="0">
                <a:latin typeface="Comic Sans MS" panose="030F0702030302020204" pitchFamily="66" charset="0"/>
              </a:rPr>
              <a:t>гусеничка</a:t>
            </a:r>
            <a:r>
              <a:rPr lang="ru-RU" sz="1800" dirty="0" smtClean="0">
                <a:latin typeface="Comic Sans MS" panose="030F0702030302020204" pitchFamily="66" charset="0"/>
              </a:rPr>
              <a:t> сидит в своем коконе, у нее вырастают красивые крылья – она постепенно превращается в бабочку. Когда приходит время, </a:t>
            </a:r>
            <a:r>
              <a:rPr lang="ru-RU" sz="1800" dirty="0" err="1" smtClean="0">
                <a:latin typeface="Comic Sans MS" panose="030F0702030302020204" pitchFamily="66" charset="0"/>
              </a:rPr>
              <a:t>гусеничка</a:t>
            </a:r>
            <a:r>
              <a:rPr lang="ru-RU" sz="1800" dirty="0" smtClean="0">
                <a:latin typeface="Comic Sans MS" panose="030F0702030302020204" pitchFamily="66" charset="0"/>
              </a:rPr>
              <a:t> прорывает кокон… и из него вылезает красивая бабочка.</a:t>
            </a:r>
            <a:endParaRPr lang="ru-RU" sz="18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7745" y="332656"/>
            <a:ext cx="4608512" cy="3600401"/>
          </a:xfrm>
        </p:spPr>
      </p:pic>
    </p:spTree>
    <p:extLst>
      <p:ext uri="{BB962C8B-B14F-4D97-AF65-F5344CB8AC3E}">
        <p14:creationId xmlns:p14="http://schemas.microsoft.com/office/powerpoint/2010/main" val="199425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64152"/>
          </a:xfrm>
        </p:spPr>
        <p:txBody>
          <a:bodyPr>
            <a:normAutofit fontScale="90000"/>
          </a:bodyPr>
          <a:lstStyle/>
          <a:p>
            <a:r>
              <a:rPr lang="ru-RU" sz="2000" dirty="0" smtClean="0">
                <a:latin typeface="Comic Sans MS" panose="030F0702030302020204" pitchFamily="66" charset="0"/>
              </a:rPr>
              <a:t>Во всем мире насчитывается более 5000 видов божьих коровок. Во время полета божья коровка делает 85 взмахов крыльями в секунду. Пятна у божьих коровок предназначены для отпугивания хищников. Они поедают тлю, которая является врагом растений. Божьи коровки умеют претворяться мертвыми, для того чтобы обмануть хищника и спасти свою жизнь.</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63688" y="2241550"/>
            <a:ext cx="5976664" cy="4139778"/>
          </a:xfrm>
        </p:spPr>
      </p:pic>
    </p:spTree>
    <p:extLst>
      <p:ext uri="{BB962C8B-B14F-4D97-AF65-F5344CB8AC3E}">
        <p14:creationId xmlns:p14="http://schemas.microsoft.com/office/powerpoint/2010/main" val="228351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sz="half" idx="2"/>
          </p:nvPr>
        </p:nvSpPr>
        <p:spPr>
          <a:xfrm>
            <a:off x="877886" y="260648"/>
            <a:ext cx="7366521" cy="1152128"/>
          </a:xfrm>
        </p:spPr>
        <p:txBody>
          <a:bodyPr>
            <a:noAutofit/>
          </a:bodyPr>
          <a:lstStyle/>
          <a:p>
            <a:pPr algn="ctr"/>
            <a:r>
              <a:rPr lang="ru-RU" sz="3600" dirty="0" smtClean="0">
                <a:latin typeface="Comic Sans MS" panose="030F0702030302020204" pitchFamily="66" charset="0"/>
              </a:rPr>
              <a:t>Правила поведения при встрече с насекомыми.</a:t>
            </a:r>
            <a:endParaRPr lang="ru-RU" sz="3600" dirty="0">
              <a:latin typeface="Comic Sans MS" panose="030F0702030302020204" pitchFamily="66" charset="0"/>
            </a:endParaRPr>
          </a:p>
        </p:txBody>
      </p:sp>
      <p:sp>
        <p:nvSpPr>
          <p:cNvPr id="2" name="Заголовок 1"/>
          <p:cNvSpPr>
            <a:spLocks noGrp="1"/>
          </p:cNvSpPr>
          <p:nvPr>
            <p:ph type="title"/>
          </p:nvPr>
        </p:nvSpPr>
        <p:spPr>
          <a:xfrm>
            <a:off x="179512" y="1556792"/>
            <a:ext cx="8568952" cy="5040560"/>
          </a:xfrm>
        </p:spPr>
        <p:txBody>
          <a:bodyPr>
            <a:normAutofit fontScale="90000"/>
          </a:bodyPr>
          <a:lstStyle/>
          <a:p>
            <a:r>
              <a:rPr lang="ru-RU" sz="2000" b="0" dirty="0" smtClean="0">
                <a:latin typeface="Comic Sans MS" panose="030F0702030302020204" pitchFamily="66" charset="0"/>
              </a:rPr>
              <a:t>.-Если увидели осиное гнездо, наблюдайте за его обитателями из далека, ни в коем случае не трогайте его, иначе осы вылетят и будут жалить куда попало. Около их жала есть еще ядовитые железы , поэтому ужаленное место распухает. А мелких животных могут </a:t>
            </a:r>
            <a:r>
              <a:rPr lang="ru-RU" sz="2000" b="0" dirty="0" err="1" smtClean="0">
                <a:latin typeface="Comic Sans MS" panose="030F0702030302020204" pitchFamily="66" charset="0"/>
              </a:rPr>
              <a:t>зажалить</a:t>
            </a:r>
            <a:r>
              <a:rPr lang="ru-RU" sz="2000" b="0" dirty="0" smtClean="0">
                <a:latin typeface="Comic Sans MS" panose="030F0702030302020204" pitchFamily="66" charset="0"/>
              </a:rPr>
              <a:t>  до смерти.</a:t>
            </a:r>
            <a:br>
              <a:rPr lang="ru-RU" sz="2000" b="0" dirty="0" smtClean="0">
                <a:latin typeface="Comic Sans MS" panose="030F0702030302020204" pitchFamily="66" charset="0"/>
              </a:rPr>
            </a:br>
            <a:r>
              <a:rPr lang="ru-RU" sz="2000" b="0" dirty="0" smtClean="0">
                <a:latin typeface="Comic Sans MS" panose="030F0702030302020204" pitchFamily="66" charset="0"/>
              </a:rPr>
              <a:t>-Если около вас летает пчела, старайтесь быть спокойными, не машите руками, перейдите в другое место. Если осталось жало пчелы при укусе, то его надо удалить, ужаленное место смазать содовым раствором.</a:t>
            </a:r>
            <a:br>
              <a:rPr lang="ru-RU" sz="2000" b="0" dirty="0" smtClean="0">
                <a:latin typeface="Comic Sans MS" panose="030F0702030302020204" pitchFamily="66" charset="0"/>
              </a:rPr>
            </a:br>
            <a:r>
              <a:rPr lang="ru-RU" sz="2000" b="0" dirty="0" smtClean="0">
                <a:latin typeface="Comic Sans MS" panose="030F0702030302020204" pitchFamily="66" charset="0"/>
              </a:rPr>
              <a:t>-Встретив на пути муравьев, не трогайте их. Понаблюдайте, что она тащат по дороге к муравейнику. Каков размер, окраска муравья ?Наблюдая за муравьями, можно понять какие удивительные существа эти маленькие </a:t>
            </a:r>
            <a:r>
              <a:rPr lang="ru-RU" sz="2000" b="0" dirty="0" err="1" smtClean="0">
                <a:latin typeface="Comic Sans MS" panose="030F0702030302020204" pitchFamily="66" charset="0"/>
              </a:rPr>
              <a:t>муравьишки</a:t>
            </a:r>
            <a:r>
              <a:rPr lang="ru-RU" sz="2000" b="0" dirty="0" smtClean="0">
                <a:latin typeface="Comic Sans MS" panose="030F0702030302020204" pitchFamily="66" charset="0"/>
              </a:rPr>
              <a:t>.</a:t>
            </a:r>
            <a:br>
              <a:rPr lang="ru-RU" sz="2000" b="0" dirty="0" smtClean="0">
                <a:latin typeface="Comic Sans MS" panose="030F0702030302020204" pitchFamily="66" charset="0"/>
              </a:rPr>
            </a:br>
            <a:r>
              <a:rPr lang="ru-RU" sz="2000" b="0" dirty="0" smtClean="0">
                <a:latin typeface="Comic Sans MS" panose="030F0702030302020204" pitchFamily="66" charset="0"/>
              </a:rPr>
              <a:t>- От комаров надо защищаться, используя мази, отпугивающие насекомых. Наибольшее количество комаров летает в вечерние часы, после захода солнца, или утром, после его восхода. Днем комары сидят в густой растительности, дуплах деревьев, трещинках и других убежищах. Но в лесу комары нападают в течении всего дня.</a:t>
            </a:r>
            <a:endParaRPr lang="ru-RU" sz="2000" b="0" dirty="0">
              <a:latin typeface="Comic Sans MS" panose="030F0702030302020204" pitchFamily="66" charset="0"/>
            </a:endParaRPr>
          </a:p>
        </p:txBody>
      </p:sp>
    </p:spTree>
    <p:extLst>
      <p:ext uri="{BB962C8B-B14F-4D97-AF65-F5344CB8AC3E}">
        <p14:creationId xmlns:p14="http://schemas.microsoft.com/office/powerpoint/2010/main" val="2445171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457200" y="188640"/>
            <a:ext cx="8229600" cy="2880320"/>
          </a:xfrm>
        </p:spPr>
        <p:txBody>
          <a:bodyPr>
            <a:normAutofit/>
          </a:bodyPr>
          <a:lstStyle/>
          <a:p>
            <a:r>
              <a:rPr lang="ru-RU" sz="2000" dirty="0" smtClean="0"/>
              <a:t>-</a:t>
            </a:r>
            <a:r>
              <a:rPr lang="ru-RU" sz="2000" dirty="0" smtClean="0">
                <a:latin typeface="Comic Sans MS" panose="030F0702030302020204" pitchFamily="66" charset="0"/>
              </a:rPr>
              <a:t>Чтобы избавиться от мух, нельзя оставлять гниющие продукты и нечистоты, которые пригодны для развития личинок мух, надо соблюдать санитарные правила, касающиеся поддержания чистоты в помещениях и на </a:t>
            </a:r>
            <a:r>
              <a:rPr lang="ru-RU" sz="2000" dirty="0">
                <a:latin typeface="Comic Sans MS" panose="030F0702030302020204" pitchFamily="66" charset="0"/>
              </a:rPr>
              <a:t>т</a:t>
            </a:r>
            <a:r>
              <a:rPr lang="ru-RU" sz="2000" dirty="0" smtClean="0">
                <a:latin typeface="Comic Sans MS" panose="030F0702030302020204" pitchFamily="66" charset="0"/>
              </a:rPr>
              <a:t>ерритории.</a:t>
            </a:r>
          </a:p>
          <a:p>
            <a:r>
              <a:rPr lang="ru-RU" sz="2000" dirty="0" smtClean="0">
                <a:latin typeface="Comic Sans MS" panose="030F0702030302020204" pitchFamily="66" charset="0"/>
              </a:rPr>
              <a:t>-Нельзя трогать бабочек руками, срывать полевые цветы. Если ловить бабочек на любой природе, то это приведет к массовому появлению вредных и опасных насекомых.</a:t>
            </a:r>
            <a:endParaRPr lang="ru-RU" sz="2000" dirty="0">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289" y="2924944"/>
            <a:ext cx="6512512" cy="3933056"/>
          </a:xfrm>
          <a:prstGeom prst="rect">
            <a:avLst/>
          </a:prstGeom>
        </p:spPr>
      </p:pic>
    </p:spTree>
    <p:extLst>
      <p:ext uri="{BB962C8B-B14F-4D97-AF65-F5344CB8AC3E}">
        <p14:creationId xmlns:p14="http://schemas.microsoft.com/office/powerpoint/2010/main" val="165190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143000" y="1772816"/>
            <a:ext cx="6400800" cy="3384376"/>
          </a:xfrm>
        </p:spPr>
        <p:txBody>
          <a:bodyPr>
            <a:normAutofit/>
          </a:bodyPr>
          <a:lstStyle/>
          <a:p>
            <a:pPr algn="ctr"/>
            <a:r>
              <a:rPr lang="ru-RU" sz="6000" dirty="0" smtClean="0">
                <a:latin typeface="Comic Sans MS" panose="030F0702030302020204" pitchFamily="66" charset="0"/>
              </a:rPr>
              <a:t>Спасибо за внимание!</a:t>
            </a:r>
            <a:endParaRPr lang="ru-RU" sz="6000" dirty="0">
              <a:latin typeface="Comic Sans MS" panose="030F0702030302020204" pitchFamily="66" charset="0"/>
            </a:endParaRPr>
          </a:p>
        </p:txBody>
      </p:sp>
    </p:spTree>
    <p:extLst>
      <p:ext uri="{BB962C8B-B14F-4D97-AF65-F5344CB8AC3E}">
        <p14:creationId xmlns:p14="http://schemas.microsoft.com/office/powerpoint/2010/main" val="311672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latin typeface="Comic Sans MS" panose="030F0702030302020204" pitchFamily="66" charset="0"/>
              </a:rPr>
              <a:t>Зачем насекомым усики? Усики у насекомого – это органы чувств, которым оно воспринимает запахи и различает вкус. Чем усики длиннее, тем они чувствительнее. Некоторые насекомые ощупывают усиками как мы пальцами окружающие предметы.</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99792" y="731838"/>
            <a:ext cx="4032448" cy="3475037"/>
          </a:xfrm>
        </p:spPr>
      </p:pic>
    </p:spTree>
    <p:extLst>
      <p:ext uri="{BB962C8B-B14F-4D97-AF65-F5344CB8AC3E}">
        <p14:creationId xmlns:p14="http://schemas.microsoft.com/office/powerpoint/2010/main" val="136865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625232"/>
            <a:ext cx="6512511" cy="972120"/>
          </a:xfrm>
        </p:spPr>
        <p:txBody>
          <a:bodyPr>
            <a:normAutofit/>
          </a:bodyPr>
          <a:lstStyle/>
          <a:p>
            <a:r>
              <a:rPr lang="ru-RU" sz="2000" dirty="0" smtClean="0">
                <a:latin typeface="Comic Sans MS" panose="030F0702030302020204" pitchFamily="66" charset="0"/>
              </a:rPr>
              <a:t>Муравьи очень трудолюбивые, целыми днями они трудятся, чистят свои муравейники.</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20" y="548680"/>
            <a:ext cx="2808312" cy="266429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336" y="2963417"/>
            <a:ext cx="3744416" cy="232567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535" y="116632"/>
            <a:ext cx="3810000" cy="2552700"/>
          </a:xfrm>
          <a:prstGeom prst="rect">
            <a:avLst/>
          </a:prstGeom>
        </p:spPr>
      </p:pic>
    </p:spTree>
    <p:extLst>
      <p:ext uri="{BB962C8B-B14F-4D97-AF65-F5344CB8AC3E}">
        <p14:creationId xmlns:p14="http://schemas.microsoft.com/office/powerpoint/2010/main" val="101215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941168"/>
            <a:ext cx="6512511" cy="1224136"/>
          </a:xfrm>
        </p:spPr>
        <p:txBody>
          <a:bodyPr>
            <a:normAutofit/>
          </a:bodyPr>
          <a:lstStyle/>
          <a:p>
            <a:r>
              <a:rPr lang="ru-RU" sz="2000" dirty="0" smtClean="0">
                <a:latin typeface="Comic Sans MS" panose="030F0702030302020204" pitchFamily="66" charset="0"/>
              </a:rPr>
              <a:t>Вот муравьи тащат большую палку. Они настоящие силачи – ведь палочка весит во много раз больше их самих.</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404664"/>
            <a:ext cx="6696744" cy="4032448"/>
          </a:xfrm>
        </p:spPr>
      </p:pic>
    </p:spTree>
    <p:extLst>
      <p:ext uri="{BB962C8B-B14F-4D97-AF65-F5344CB8AC3E}">
        <p14:creationId xmlns:p14="http://schemas.microsoft.com/office/powerpoint/2010/main" val="87366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157192"/>
            <a:ext cx="6512511" cy="1224136"/>
          </a:xfrm>
        </p:spPr>
        <p:txBody>
          <a:bodyPr>
            <a:normAutofit/>
          </a:bodyPr>
          <a:lstStyle/>
          <a:p>
            <a:r>
              <a:rPr lang="ru-RU" sz="2000" dirty="0" smtClean="0">
                <a:latin typeface="Comic Sans MS" panose="030F0702030302020204" pitchFamily="66" charset="0"/>
              </a:rPr>
              <a:t>Муравьи добывают корм для всей семьи – смотрите какую большую осу они раздобыли! Им ее на долго хватит!</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260648"/>
            <a:ext cx="6912768" cy="4536504"/>
          </a:xfrm>
        </p:spPr>
      </p:pic>
    </p:spTree>
    <p:extLst>
      <p:ext uri="{BB962C8B-B14F-4D97-AF65-F5344CB8AC3E}">
        <p14:creationId xmlns:p14="http://schemas.microsoft.com/office/powerpoint/2010/main" val="291956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latin typeface="Comic Sans MS" panose="030F0702030302020204" pitchFamily="66" charset="0"/>
              </a:rPr>
              <a:t>Пчелы – труженики. Одна пчела посещает за рабочий день до 7 тысяч цветков. У пчелы свои способы общения: особым танцем – кружением пчела – разведчица сообщает о том, где можно собрать много пыльцы. </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332656"/>
            <a:ext cx="7262192" cy="3874219"/>
          </a:xfrm>
        </p:spPr>
      </p:pic>
    </p:spTree>
    <p:extLst>
      <p:ext uri="{BB962C8B-B14F-4D97-AF65-F5344CB8AC3E}">
        <p14:creationId xmlns:p14="http://schemas.microsoft.com/office/powerpoint/2010/main" val="114886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085184"/>
            <a:ext cx="6512511" cy="1368152"/>
          </a:xfrm>
        </p:spPr>
        <p:txBody>
          <a:bodyPr>
            <a:normAutofit/>
          </a:bodyPr>
          <a:lstStyle/>
          <a:p>
            <a:r>
              <a:rPr lang="ru-RU" sz="2000" dirty="0" smtClean="0">
                <a:latin typeface="Comic Sans MS" panose="030F0702030302020204" pitchFamily="66" charset="0"/>
              </a:rPr>
              <a:t>Пчелы тоже живут большой и дружной семьей – смотрите как много пчелок возвращаются домой после прогулки.</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548680"/>
            <a:ext cx="6480720" cy="4104456"/>
          </a:xfrm>
        </p:spPr>
      </p:pic>
    </p:spTree>
    <p:extLst>
      <p:ext uri="{BB962C8B-B14F-4D97-AF65-F5344CB8AC3E}">
        <p14:creationId xmlns:p14="http://schemas.microsoft.com/office/powerpoint/2010/main" val="352415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445224"/>
            <a:ext cx="6512511" cy="1008112"/>
          </a:xfrm>
        </p:spPr>
        <p:txBody>
          <a:bodyPr>
            <a:normAutofit/>
          </a:bodyPr>
          <a:lstStyle/>
          <a:p>
            <a:r>
              <a:rPr lang="ru-RU" sz="2000" dirty="0" smtClean="0">
                <a:latin typeface="Comic Sans MS" panose="030F0702030302020204" pitchFamily="66" charset="0"/>
              </a:rPr>
              <a:t>Если это домашние пчелы которые живут рядом с человеком – они живут в улье.</a:t>
            </a:r>
            <a:endParaRPr lang="ru-RU" sz="2000" dirty="0">
              <a:latin typeface="Comic Sans MS" panose="030F0702030302020204" pitchFamily="66"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5" y="692696"/>
            <a:ext cx="7128792" cy="4248472"/>
          </a:xfrm>
        </p:spPr>
      </p:pic>
    </p:spTree>
    <p:extLst>
      <p:ext uri="{BB962C8B-B14F-4D97-AF65-F5344CB8AC3E}">
        <p14:creationId xmlns:p14="http://schemas.microsoft.com/office/powerpoint/2010/main" val="1080337540"/>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239</TotalTime>
  <Words>713</Words>
  <Application>Microsoft Office PowerPoint</Application>
  <PresentationFormat>Экран (4:3)</PresentationFormat>
  <Paragraphs>30</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Comic Sans MS</vt:lpstr>
      <vt:lpstr>Georgia</vt:lpstr>
      <vt:lpstr>Times New Roman</vt:lpstr>
      <vt:lpstr>Trebuchet MS</vt:lpstr>
      <vt:lpstr>Воздушный поток</vt:lpstr>
      <vt:lpstr>Презентация на тему:</vt:lpstr>
      <vt:lpstr> На нашей планете живут два миллиона видов насекомых, более, чем всех остальных животных, да и растений, вместе взятых. Они обитают в почве, на земле, в воде, в воздухе. Кто такие – насекомые? Насекомые – это животные, у которых три пары ножек (то есть всего шесть) и тело делится четко на три части: голову, грудь, брюшко.</vt:lpstr>
      <vt:lpstr>Зачем насекомым усики? Усики у насекомого – это органы чувств, которым оно воспринимает запахи и различает вкус. Чем усики длиннее, тем они чувствительнее. Некоторые насекомые ощупывают усиками как мы пальцами окружающие предметы.</vt:lpstr>
      <vt:lpstr>Муравьи очень трудолюбивые, целыми днями они трудятся, чистят свои муравейники.</vt:lpstr>
      <vt:lpstr>Вот муравьи тащат большую палку. Они настоящие силачи – ведь палочка весит во много раз больше их самих.</vt:lpstr>
      <vt:lpstr>Муравьи добывают корм для всей семьи – смотрите какую большую осу они раздобыли! Им ее на долго хватит!</vt:lpstr>
      <vt:lpstr>Пчелы – труженики. Одна пчела посещает за рабочий день до 7 тысяч цветков. У пчелы свои способы общения: особым танцем – кружением пчела – разведчица сообщает о том, где можно собрать много пыльцы. </vt:lpstr>
      <vt:lpstr>Пчелы тоже живут большой и дружной семьей – смотрите как много пчелок возвращаются домой после прогулки.</vt:lpstr>
      <vt:lpstr>Если это домашние пчелы которые живут рядом с человеком – они живут в улье.</vt:lpstr>
      <vt:lpstr>Дикие пчелы строят домики на деревьях, в дуплах деревьев и др. местах.</vt:lpstr>
      <vt:lpstr>Пчелы питаются вкусным соком цветов – нектаром и цветочной пыльцой.</vt:lpstr>
      <vt:lpstr>На зиму пчелы запасают много вкусного меда.</vt:lpstr>
      <vt:lpstr>Осы.  Острое жало – их грозное оружие, спрятано в конце брюшка. Держатся осы все вместе. Обыкновенные осы строят свои гнезда на чердаках, на ветвях деревьев и кустов, в дуплах. Эти гнезда похожи на большие шары из серого картона. Оса медленно ползает по сухому бревну – скребет челюстями, а потом комочек соскобленной древесины смешивает со слюной. Осы любят сладкое, но вообще они хищники, прекрасно ловят мух, слепней.</vt:lpstr>
      <vt:lpstr>   Комары – существа  очень древние, они появились на свете около сотни лет назад. Комариный писк- это звук, который издает трепещущие крылышки этого насекомого. С помощью писка комары общаются между собой. Звука они не слышат, но они улавливают звуковые колебания с помощью усиков. Удерживаться на вертикальных поверхностях комарам помогают расположенные на их лапках крошечные присоски. Комары при укусе в рану пускают слюну, от которой сильный зуд.</vt:lpstr>
      <vt:lpstr>Комнатные мухи распространены повсюду. Живут они в среднем около 30 дней. За это время они при благоприятных условиях успевают отложить до 3000 яиц.  Они способны чувствовать запахи на расстоянии до 500 метров. Обонятельными органами являются растущие усики на голове. Все мухи покрыты волосками, но тонкими, поэтому визуально они в глаза не бросаются.</vt:lpstr>
      <vt:lpstr>Бабочки! Какие они красивые. В мире существует много- много бабочек! И все они разные.</vt:lpstr>
      <vt:lpstr>Бабочки, как и пчелы, питаются сладким нектаром  цветов.</vt:lpstr>
      <vt:lpstr>Когда бабочка – мама хочет, чтобы у нее появились детки, она откладывает на листьях растений маленькие яички.</vt:lpstr>
      <vt:lpstr>Когда приходит время, из яичка вылупляется маленькая гусеничка. Для того чтобы гусеничке стать  бабочкой, ей нужно подрасти. А чтобы вырасти, ей нужно кушать. Гусеничка очень любит есть вкусные листики растений.</vt:lpstr>
      <vt:lpstr>Когда гусеничка вырастает, она начинает превращаться в бабочку. Для начала она заворачивается в кокон – тоненький мешочек, который покрывает ее с ног до головы.</vt:lpstr>
      <vt:lpstr>Пока гусеничка сидит в своем коконе, у нее вырастают красивые крылья – она постепенно превращается в бабочку. Когда приходит время, гусеничка прорывает кокон… и из него вылезает красивая бабочка.</vt:lpstr>
      <vt:lpstr>Во всем мире насчитывается более 5000 видов божьих коровок. Во время полета божья коровка делает 85 взмахов крыльями в секунду. Пятна у божьих коровок предназначены для отпугивания хищников. Они поедают тлю, которая является врагом растений. Божьи коровки умеют претворяться мертвыми, для того чтобы обмануть хищника и спасти свою жизнь.</vt:lpstr>
      <vt:lpstr>.-Если увидели осиное гнездо, наблюдайте за его обитателями из далека, ни в коем случае не трогайте его, иначе осы вылетят и будут жалить куда попало. Около их жала есть еще ядовитые железы , поэтому ужаленное место распухает. А мелких животных могут зажалить  до смерти. -Если около вас летает пчела, старайтесь быть спокойными, не машите руками, перейдите в другое место. Если осталось жало пчелы при укусе, то его надо удалить, ужаленное место смазать содовым раствором. -Встретив на пути муравьев, не трогайте их. Понаблюдайте, что она тащат по дороге к муравейнику. Каков размер, окраска муравья ?Наблюдая за муравьями, можно понять какие удивительные существа эти маленькие муравьишки. - От комаров надо защищаться, используя мази, отпугивающие насекомых. Наибольшее количество комаров летает в вечерние часы, после захода солнца, или утром, после его восхода. Днем комары сидят в густой растительности, дуплах деревьев, трещинках и других убежищах. Но в лесу комары нападают в течении всего дня.</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Alex</cp:lastModifiedBy>
  <cp:revision>30</cp:revision>
  <dcterms:created xsi:type="dcterms:W3CDTF">2019-04-22T12:27:14Z</dcterms:created>
  <dcterms:modified xsi:type="dcterms:W3CDTF">2020-09-04T17:32:27Z</dcterms:modified>
</cp:coreProperties>
</file>